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2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4633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olo e sotto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94723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zio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410674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52393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cheda nome cita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0198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92309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72123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04997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62470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307132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61190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1447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390044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2384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2128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it-IT"/>
              <a:t>Fare clic sull'icona per inserire un'immagine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42689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157"/>
            <a:ext cx="2356674" cy="6853096"/>
            <a:chOff x="6627813" y="195610"/>
            <a:chExt cx="1952625" cy="5678141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5610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A81C9-153F-49DE-A889-023EA118FD03}" type="datetimeFigureOut">
              <a:rPr lang="it-IT" smtClean="0"/>
              <a:t>19/01/2024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53283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2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4E60148-DB9E-F1D0-5E48-58DEEB619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279" y="1130482"/>
            <a:ext cx="3778870" cy="282622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Measurement of</a:t>
            </a:r>
            <a:b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sz="40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Respiratory Rate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CD32BBF-1238-D748-B3B8-0EDCACAE0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279" y="5189400"/>
            <a:ext cx="3778870" cy="544260"/>
          </a:xfrm>
        </p:spPr>
        <p:txBody>
          <a:bodyPr vert="horz" lIns="91440" tIns="45720" rIns="91440" bIns="45720" rtlCol="0" anchor="ctr">
            <a:normAutofit fontScale="25000" lnSpcReduction="20000"/>
          </a:bodyPr>
          <a:lstStyle/>
          <a:p>
            <a:pPr>
              <a:lnSpc>
                <a:spcPct val="90000"/>
              </a:lnSpc>
            </a:pPr>
            <a:r>
              <a:rPr lang="en-US" sz="400" i="1">
                <a:solidFill>
                  <a:srgbClr val="FEFFFF"/>
                </a:solidFill>
              </a:rPr>
              <a:t>Luca De Bartolo</a:t>
            </a:r>
          </a:p>
          <a:p>
            <a:pPr>
              <a:lnSpc>
                <a:spcPct val="90000"/>
              </a:lnSpc>
            </a:pPr>
            <a:r>
              <a:rPr lang="en-US" sz="400" i="1">
                <a:solidFill>
                  <a:srgbClr val="FEFFFF"/>
                </a:solidFill>
              </a:rPr>
              <a:t>Simone..</a:t>
            </a:r>
          </a:p>
          <a:p>
            <a:pPr>
              <a:lnSpc>
                <a:spcPct val="90000"/>
              </a:lnSpc>
            </a:pPr>
            <a:r>
              <a:rPr lang="en-US" sz="400" i="1">
                <a:solidFill>
                  <a:srgbClr val="FEFFFF"/>
                </a:solidFill>
              </a:rPr>
              <a:t>Lorenzo ..</a:t>
            </a:r>
          </a:p>
          <a:p>
            <a:pPr>
              <a:lnSpc>
                <a:spcPct val="90000"/>
              </a:lnSpc>
            </a:pPr>
            <a:r>
              <a:rPr lang="en-US" sz="400" i="1">
                <a:solidFill>
                  <a:srgbClr val="FEFFFF"/>
                </a:solidFill>
              </a:rPr>
              <a:t>Francesco..</a:t>
            </a:r>
          </a:p>
          <a:p>
            <a:pPr>
              <a:lnSpc>
                <a:spcPct val="90000"/>
              </a:lnSpc>
            </a:pPr>
            <a:r>
              <a:rPr lang="en-US" sz="400" i="1">
                <a:solidFill>
                  <a:srgbClr val="FEFFFF"/>
                </a:solidFill>
              </a:rPr>
              <a:t>Macro..</a:t>
            </a:r>
          </a:p>
        </p:txBody>
      </p:sp>
      <p:pic>
        <p:nvPicPr>
          <p:cNvPr id="5" name="Immagine 4" descr="Immagine che contiene Elementi grafici, illustrazione, design, silhouette&#10;&#10;Descrizione generata automaticamente">
            <a:extLst>
              <a:ext uri="{FF2B5EF4-FFF2-40B4-BE49-F238E27FC236}">
                <a16:creationId xmlns:a16="http://schemas.microsoft.com/office/drawing/2014/main" id="{845DCD27-0738-A362-57D4-6ED05215E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9918" y="967417"/>
            <a:ext cx="2514539" cy="493046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magine 6" descr="Immagine che contiene persona, vestiti, cintura, spalla&#10;&#10;Descrizione generata automaticamente">
            <a:extLst>
              <a:ext uri="{FF2B5EF4-FFF2-40B4-BE49-F238E27FC236}">
                <a16:creationId xmlns:a16="http://schemas.microsoft.com/office/drawing/2014/main" id="{9ABAEB10-F705-533C-1195-161CEC4979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22" b="8709"/>
          <a:stretch/>
        </p:blipFill>
        <p:spPr>
          <a:xfrm>
            <a:off x="8490108" y="2543596"/>
            <a:ext cx="2738388" cy="17781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77004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526C3E7-BD55-8E0E-432A-23A580363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874" y="0"/>
            <a:ext cx="5700252" cy="717294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(3)</a:t>
            </a:r>
          </a:p>
        </p:txBody>
      </p:sp>
      <p:pic>
        <p:nvPicPr>
          <p:cNvPr id="11" name="Immagine 10">
            <a:extLst>
              <a:ext uri="{FF2B5EF4-FFF2-40B4-BE49-F238E27FC236}">
                <a16:creationId xmlns:a16="http://schemas.microsoft.com/office/drawing/2014/main" id="{68DCFE35-DEDF-A058-F981-588A3721284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1"/>
          <a:stretch/>
        </p:blipFill>
        <p:spPr>
          <a:xfrm>
            <a:off x="7148052" y="1076945"/>
            <a:ext cx="4640826" cy="19838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6FF8A216-E0D7-BC4E-6B6D-C3710E8736E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5579" b="40903"/>
          <a:stretch/>
        </p:blipFill>
        <p:spPr>
          <a:xfrm>
            <a:off x="668595" y="1307230"/>
            <a:ext cx="6322142" cy="30177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D15E2881-D87B-168D-0B75-53F31DEFAF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9345"/>
          <a:stretch/>
        </p:blipFill>
        <p:spPr>
          <a:xfrm>
            <a:off x="668595" y="4324958"/>
            <a:ext cx="9178400" cy="2242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67399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3D7EF1-F0FD-E75F-01BA-C55F49AAB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274"/>
            <a:ext cx="10515600" cy="1325563"/>
          </a:xfrm>
        </p:spPr>
        <p:txBody>
          <a:bodyPr/>
          <a:lstStyle/>
          <a:p>
            <a:pPr algn="ctr"/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Respiratory</a:t>
            </a:r>
            <a:r>
              <a:rPr lang="it-IT" dirty="0"/>
              <a:t> 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273B1D5-DB85-DB5C-380F-4152F365C1A6}"/>
              </a:ext>
            </a:extLst>
          </p:cNvPr>
          <p:cNvSpPr txBox="1"/>
          <p:nvPr/>
        </p:nvSpPr>
        <p:spPr>
          <a:xfrm>
            <a:off x="1160206" y="2028779"/>
            <a:ext cx="2389239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800" dirty="0"/>
              <a:t>Definition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A781A6F-4310-EAB3-7AA7-F5E9BB9833A2}"/>
              </a:ext>
            </a:extLst>
          </p:cNvPr>
          <p:cNvSpPr txBox="1"/>
          <p:nvPr/>
        </p:nvSpPr>
        <p:spPr>
          <a:xfrm>
            <a:off x="7811729" y="1874891"/>
            <a:ext cx="2389239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400" dirty="0" err="1"/>
              <a:t>Why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important</a:t>
            </a:r>
            <a:endParaRPr lang="it-IT" sz="2400" dirty="0"/>
          </a:p>
        </p:txBody>
      </p:sp>
      <p:pic>
        <p:nvPicPr>
          <p:cNvPr id="1026" name="Picture 2" descr="Respiration rate Definition and Examples - Biology Online Dictionary">
            <a:extLst>
              <a:ext uri="{FF2B5EF4-FFF2-40B4-BE49-F238E27FC236}">
                <a16:creationId xmlns:a16="http://schemas.microsoft.com/office/drawing/2014/main" id="{EBB720E9-1603-9BED-FCFB-0D827C782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4" r="48963"/>
          <a:stretch/>
        </p:blipFill>
        <p:spPr bwMode="auto">
          <a:xfrm>
            <a:off x="2550671" y="4669084"/>
            <a:ext cx="1487842" cy="13255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FD9A749-9630-7C3F-095D-F3A5AD171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39" y="2584345"/>
            <a:ext cx="3367374" cy="19325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Respiration rate Definition and Examples - Biology Online Dictionary">
            <a:extLst>
              <a:ext uri="{FF2B5EF4-FFF2-40B4-BE49-F238E27FC236}">
                <a16:creationId xmlns:a16="http://schemas.microsoft.com/office/drawing/2014/main" id="{C0962ED2-B79E-8B44-DE50-E9079DBB23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29" t="59283" r="10847" b="-1"/>
          <a:stretch/>
        </p:blipFill>
        <p:spPr bwMode="auto">
          <a:xfrm>
            <a:off x="516193" y="4747801"/>
            <a:ext cx="1633254" cy="11681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7F514A2-2E92-1A84-FA84-56772C32C573}"/>
              </a:ext>
            </a:extLst>
          </p:cNvPr>
          <p:cNvSpPr txBox="1"/>
          <p:nvPr/>
        </p:nvSpPr>
        <p:spPr>
          <a:xfrm>
            <a:off x="6602842" y="2890092"/>
            <a:ext cx="491801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Is a fundamental vital sign sensitive to various pathological conditions:</a:t>
            </a:r>
          </a:p>
          <a:p>
            <a:pPr algn="ctr"/>
            <a:endParaRPr lang="it-IT" sz="20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1839B8C-6B3B-02CB-4D39-99422A9C6A3C}"/>
              </a:ext>
            </a:extLst>
          </p:cNvPr>
          <p:cNvSpPr txBox="1"/>
          <p:nvPr/>
        </p:nvSpPr>
        <p:spPr>
          <a:xfrm>
            <a:off x="5685790" y="3961198"/>
            <a:ext cx="2319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i="1" dirty="0" err="1"/>
              <a:t>adverse</a:t>
            </a:r>
            <a:r>
              <a:rPr lang="it-IT" sz="2000" i="1" dirty="0"/>
              <a:t> </a:t>
            </a:r>
            <a:r>
              <a:rPr lang="it-IT" sz="2000" i="1" dirty="0" err="1"/>
              <a:t>cardiac</a:t>
            </a:r>
            <a:r>
              <a:rPr lang="it-IT" sz="2000" i="1" dirty="0"/>
              <a:t> events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A2CE7EB-168B-B681-212F-76983A39B9D5}"/>
              </a:ext>
            </a:extLst>
          </p:cNvPr>
          <p:cNvSpPr txBox="1"/>
          <p:nvPr/>
        </p:nvSpPr>
        <p:spPr>
          <a:xfrm>
            <a:off x="7193479" y="4736289"/>
            <a:ext cx="18186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i="1" dirty="0"/>
              <a:t>pneumonia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958CD3C-FAD9-821B-1156-8DB7226DE8B2}"/>
              </a:ext>
            </a:extLst>
          </p:cNvPr>
          <p:cNvSpPr txBox="1"/>
          <p:nvPr/>
        </p:nvSpPr>
        <p:spPr>
          <a:xfrm>
            <a:off x="8296041" y="3905293"/>
            <a:ext cx="21139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i="1" dirty="0"/>
              <a:t>clinical </a:t>
            </a:r>
            <a:r>
              <a:rPr lang="it-IT" sz="2000" i="1" dirty="0" err="1"/>
              <a:t>deterioration</a:t>
            </a:r>
            <a:endParaRPr lang="it-IT" sz="2000" i="1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4C5B9F8-9862-510D-2DE0-B4EA3246073B}"/>
              </a:ext>
            </a:extLst>
          </p:cNvPr>
          <p:cNvSpPr txBox="1"/>
          <p:nvPr/>
        </p:nvSpPr>
        <p:spPr>
          <a:xfrm>
            <a:off x="10062622" y="4569139"/>
            <a:ext cx="146970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i="1" dirty="0"/>
              <a:t>stress </a:t>
            </a:r>
            <a:r>
              <a:rPr lang="it-IT" sz="2000" i="1" dirty="0" err="1"/>
              <a:t>factors</a:t>
            </a:r>
            <a:endParaRPr lang="it-IT" sz="2000" i="1" dirty="0"/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C9EE079C-2C7A-3469-FA0B-B8D0584BDE81}"/>
              </a:ext>
            </a:extLst>
          </p:cNvPr>
          <p:cNvCxnSpPr>
            <a:cxnSpLocks/>
          </p:cNvCxnSpPr>
          <p:nvPr/>
        </p:nvCxnSpPr>
        <p:spPr>
          <a:xfrm flipH="1">
            <a:off x="3683720" y="1314450"/>
            <a:ext cx="1602655" cy="6819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75E73F3A-B391-EF10-F44B-2E89D58AA38F}"/>
              </a:ext>
            </a:extLst>
          </p:cNvPr>
          <p:cNvCxnSpPr>
            <a:cxnSpLocks/>
          </p:cNvCxnSpPr>
          <p:nvPr/>
        </p:nvCxnSpPr>
        <p:spPr>
          <a:xfrm>
            <a:off x="6248400" y="1314450"/>
            <a:ext cx="1489587" cy="71432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50" name="Immagine 49">
            <a:extLst>
              <a:ext uri="{FF2B5EF4-FFF2-40B4-BE49-F238E27FC236}">
                <a16:creationId xmlns:a16="http://schemas.microsoft.com/office/drawing/2014/main" id="{45891DAA-9EC6-29BF-3186-C4958217D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966" y="5319821"/>
            <a:ext cx="2393770" cy="7078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17335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379338-578F-058C-1FF0-B0D461C2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do we measure it?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magine 4" descr="Immagine che contiene persona, vestiti, cintura, spalla&#10;&#10;Descrizione generata automaticamente">
            <a:extLst>
              <a:ext uri="{FF2B5EF4-FFF2-40B4-BE49-F238E27FC236}">
                <a16:creationId xmlns:a16="http://schemas.microsoft.com/office/drawing/2014/main" id="{7EE61983-586A-3603-CE78-CB4A2E8BDF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3072" r="-2703" b="8135"/>
          <a:stretch/>
        </p:blipFill>
        <p:spPr>
          <a:xfrm>
            <a:off x="9248057" y="2587288"/>
            <a:ext cx="2806147" cy="1788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BA44516-11BE-67BE-AC6A-793E0AC643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41"/>
          <a:stretch/>
        </p:blipFill>
        <p:spPr>
          <a:xfrm rot="16200000">
            <a:off x="1172768" y="1900297"/>
            <a:ext cx="1788319" cy="3143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B84B53C-24A6-4B56-ED2E-C870A2F775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996" b="27363"/>
          <a:stretch/>
        </p:blipFill>
        <p:spPr>
          <a:xfrm>
            <a:off x="3981452" y="2735262"/>
            <a:ext cx="4213124" cy="34369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F236E6-2727-42C0-C343-E4B699E6F394}"/>
              </a:ext>
            </a:extLst>
          </p:cNvPr>
          <p:cNvSpPr txBox="1"/>
          <p:nvPr/>
        </p:nvSpPr>
        <p:spPr>
          <a:xfrm>
            <a:off x="3981452" y="1562099"/>
            <a:ext cx="36290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Resistive bandage/patch whose resistance varies depending on </a:t>
            </a:r>
            <a:r>
              <a:rPr lang="en-US" sz="2000" u="sng" dirty="0"/>
              <a:t>how much it is stretched</a:t>
            </a:r>
            <a:endParaRPr lang="it-IT" sz="2000" u="sng" dirty="0"/>
          </a:p>
        </p:txBody>
      </p:sp>
    </p:spTree>
    <p:extLst>
      <p:ext uri="{BB962C8B-B14F-4D97-AF65-F5344CB8AC3E}">
        <p14:creationId xmlns:p14="http://schemas.microsoft.com/office/powerpoint/2010/main" val="181773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710453-FC45-3705-E688-A03CAE24A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5225" y="393700"/>
            <a:ext cx="4781550" cy="1325563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Divisions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A arm with a pcb tied to the wrist with a small oled display">
            <a:extLst>
              <a:ext uri="{FF2B5EF4-FFF2-40B4-BE49-F238E27FC236}">
                <a16:creationId xmlns:a16="http://schemas.microsoft.com/office/drawing/2014/main" id="{AD7EA775-EF87-98DC-27C1-8A02346D5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1838325"/>
            <a:ext cx="3695700" cy="36957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53594E7-3392-AD22-4C58-250CDBECAA4E}"/>
              </a:ext>
            </a:extLst>
          </p:cNvPr>
          <p:cNvSpPr txBox="1"/>
          <p:nvPr/>
        </p:nvSpPr>
        <p:spPr>
          <a:xfrm>
            <a:off x="5372100" y="2347347"/>
            <a:ext cx="5572125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sz="2400" dirty="0"/>
              <a:t>Studio della benda resistiva a disposizione</a:t>
            </a:r>
          </a:p>
          <a:p>
            <a:endParaRPr lang="it-IT" sz="2400" dirty="0"/>
          </a:p>
          <a:p>
            <a:r>
              <a:rPr lang="it-IT" sz="2400" dirty="0"/>
              <a:t>Circuito di Condizionamento (Hardware)</a:t>
            </a:r>
          </a:p>
          <a:p>
            <a:endParaRPr lang="it-IT" sz="2400" dirty="0"/>
          </a:p>
          <a:p>
            <a:r>
              <a:rPr lang="it-IT" sz="2400" dirty="0"/>
              <a:t>Codice (Software)</a:t>
            </a:r>
          </a:p>
          <a:p>
            <a:endParaRPr lang="it-IT" sz="2400" dirty="0"/>
          </a:p>
          <a:p>
            <a:r>
              <a:rPr lang="it-IT" sz="2400" dirty="0"/>
              <a:t>PCB</a:t>
            </a:r>
          </a:p>
        </p:txBody>
      </p:sp>
    </p:spTree>
    <p:extLst>
      <p:ext uri="{BB962C8B-B14F-4D97-AF65-F5344CB8AC3E}">
        <p14:creationId xmlns:p14="http://schemas.microsoft.com/office/powerpoint/2010/main" val="321408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C8E43-BF2C-A7A4-4C93-8A7804354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182" y="11164"/>
            <a:ext cx="4461387" cy="873279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CAB1F75-EC18-515A-AE04-59ADB2A4B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961" y="687798"/>
            <a:ext cx="9952077" cy="6060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08719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8ACAE426-275A-5CD6-929F-B92574645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0003" y="0"/>
            <a:ext cx="5011994" cy="775417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(2)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E8365AB-1437-AC2E-CFDC-4B52E01B3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72" y="667261"/>
            <a:ext cx="6353443" cy="4160377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74910E0-7760-CAB8-E946-2E9AF3511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86" t="489"/>
          <a:stretch/>
        </p:blipFill>
        <p:spPr>
          <a:xfrm>
            <a:off x="6411729" y="2439579"/>
            <a:ext cx="5780271" cy="400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48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7B85FA68-BA15-C139-73F3-591B3EEED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0003" y="0"/>
            <a:ext cx="5011994" cy="775417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(3)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9EF17B8-7484-01DE-22F9-91FBD3B6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25" y="648929"/>
            <a:ext cx="11428171" cy="60056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87701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2D621D-E643-95B9-AF5D-B463224D6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874" y="0"/>
            <a:ext cx="5700252" cy="717294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67A3C89-4DBF-3151-1182-7AFB9C60EC7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004" b="47099"/>
          <a:stretch/>
        </p:blipFill>
        <p:spPr>
          <a:xfrm>
            <a:off x="1094784" y="1473306"/>
            <a:ext cx="2914916" cy="7172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F97DA40F-B173-D03A-9A25-6804379E1C6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841" b="31756"/>
          <a:stretch/>
        </p:blipFill>
        <p:spPr>
          <a:xfrm>
            <a:off x="4160275" y="1473306"/>
            <a:ext cx="2686733" cy="71729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3DE3484F-64EB-BE1D-D17B-F681B2CB176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02" b="4149"/>
          <a:stretch/>
        </p:blipFill>
        <p:spPr>
          <a:xfrm>
            <a:off x="8182302" y="1473306"/>
            <a:ext cx="3021546" cy="30676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53355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526C3E7-BD55-8E0E-432A-23A580363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874" y="0"/>
            <a:ext cx="5700252" cy="717294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(2)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66118A1-51C1-9876-1992-B9DA788F1B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46"/>
          <a:stretch/>
        </p:blipFill>
        <p:spPr>
          <a:xfrm>
            <a:off x="2785600" y="690180"/>
            <a:ext cx="6240413" cy="547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18191"/>
      </p:ext>
    </p:extLst>
  </p:cSld>
  <p:clrMapOvr>
    <a:masterClrMapping/>
  </p:clrMapOvr>
</p:sld>
</file>

<file path=ppt/theme/theme1.xml><?xml version="1.0" encoding="utf-8"?>
<a:theme xmlns:a="http://schemas.openxmlformats.org/drawingml/2006/main" name="Filo">
  <a:themeElements>
    <a:clrScheme name="Filo">
      <a:dk1>
        <a:sysClr val="windowText" lastClr="000000"/>
      </a:dk1>
      <a:lt1>
        <a:sysClr val="window" lastClr="FFFFFF"/>
      </a:lt1>
      <a:dk2>
        <a:srgbClr val="2E5369"/>
      </a:dk2>
      <a:lt2>
        <a:srgbClr val="CFE2E7"/>
      </a:lt2>
      <a:accent1>
        <a:srgbClr val="353535"/>
      </a:accent1>
      <a:accent2>
        <a:srgbClr val="31B4E6"/>
      </a:accent2>
      <a:accent3>
        <a:srgbClr val="265991"/>
      </a:accent3>
      <a:accent4>
        <a:srgbClr val="7E40CC"/>
      </a:accent4>
      <a:accent5>
        <a:srgbClr val="B927E9"/>
      </a:accent5>
      <a:accent6>
        <a:srgbClr val="E833BF"/>
      </a:accent6>
      <a:hlink>
        <a:srgbClr val="2DA0F1"/>
      </a:hlink>
      <a:folHlink>
        <a:srgbClr val="7ED1E6"/>
      </a:folHlink>
    </a:clrScheme>
    <a:fontScheme name="Filo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Filo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4F34B87B-9C7A-41AE-A6CB-48536223DFF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347</TotalTime>
  <Words>101</Words>
  <Application>Microsoft Office PowerPoint</Application>
  <PresentationFormat>Widescreen</PresentationFormat>
  <Paragraphs>30</Paragraphs>
  <Slides>10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Filo</vt:lpstr>
      <vt:lpstr>Measurement of Respiratory Rate</vt:lpstr>
      <vt:lpstr>Respiratory Rate</vt:lpstr>
      <vt:lpstr>How do we measure it?</vt:lpstr>
      <vt:lpstr>Project Overview and Divisions</vt:lpstr>
      <vt:lpstr>Hardware</vt:lpstr>
      <vt:lpstr>Hardware (2)</vt:lpstr>
      <vt:lpstr>Hardware (3)</vt:lpstr>
      <vt:lpstr>Software</vt:lpstr>
      <vt:lpstr>Software (2)</vt:lpstr>
      <vt:lpstr>Software (3)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Misurazione della Frequenza Respiratoria</dc:title>
  <dc:creator>Luca2 Debs</dc:creator>
  <cp:lastModifiedBy>Luca2 Debs</cp:lastModifiedBy>
  <cp:revision>78</cp:revision>
  <dcterms:created xsi:type="dcterms:W3CDTF">2023-11-29T16:27:11Z</dcterms:created>
  <dcterms:modified xsi:type="dcterms:W3CDTF">2024-01-19T15:01:58Z</dcterms:modified>
</cp:coreProperties>
</file>

<file path=docProps/thumbnail.jpeg>
</file>